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59"/>
  </p:normalViewPr>
  <p:slideViewPr>
    <p:cSldViewPr snapToGrid="0">
      <p:cViewPr varScale="1">
        <p:scale>
          <a:sx n="110" d="100"/>
          <a:sy n="110"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7/26/24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7/26/24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7/26/24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7/26/24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7/26/24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7/26/24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7/26/24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7/26/24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7/26/24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6199-5A4C-351F-6B20-72467EEAF9C0}"/>
              </a:ext>
            </a:extLst>
          </p:cNvPr>
          <p:cNvSpPr>
            <a:spLocks noGrp="1"/>
          </p:cNvSpPr>
          <p:nvPr>
            <p:ph type="ctrTitle"/>
          </p:nvPr>
        </p:nvSpPr>
        <p:spPr/>
        <p:txBody>
          <a:bodyPr/>
          <a:lstStyle/>
          <a:p>
            <a:r>
              <a:rPr lang="en-GB" sz="6600" b="1" kern="100" dirty="0">
                <a:effectLst/>
                <a:latin typeface="Aptos" panose="020B0004020202020204" pitchFamily="34" charset="0"/>
                <a:ea typeface="Aptos" panose="020B0004020202020204" pitchFamily="34" charset="0"/>
                <a:cs typeface="Times New Roman" panose="02020603050405020304" pitchFamily="18" charset="0"/>
              </a:rPr>
              <a:t>The Rhema word</a:t>
            </a:r>
            <a:endParaRPr lang="en-US" sz="6600" dirty="0"/>
          </a:p>
        </p:txBody>
      </p:sp>
      <p:sp>
        <p:nvSpPr>
          <p:cNvPr id="3" name="Subtitle 2">
            <a:extLst>
              <a:ext uri="{FF2B5EF4-FFF2-40B4-BE49-F238E27FC236}">
                <a16:creationId xmlns:a16="http://schemas.microsoft.com/office/drawing/2014/main" id="{2F3E8CF9-6FF1-3300-4EB9-4FA22783DDD8}"/>
              </a:ext>
            </a:extLst>
          </p:cNvPr>
          <p:cNvSpPr>
            <a:spLocks noGrp="1"/>
          </p:cNvSpPr>
          <p:nvPr>
            <p:ph type="subTitle" idx="1"/>
          </p:nvPr>
        </p:nvSpPr>
        <p:spPr/>
        <p:txBody>
          <a:bodyPr/>
          <a:lstStyle/>
          <a:p>
            <a:r>
              <a:rPr lang="en-US" dirty="0"/>
              <a:t>BE LIGHT SERIES</a:t>
            </a:r>
          </a:p>
        </p:txBody>
      </p:sp>
    </p:spTree>
    <p:extLst>
      <p:ext uri="{BB962C8B-B14F-4D97-AF65-F5344CB8AC3E}">
        <p14:creationId xmlns:p14="http://schemas.microsoft.com/office/powerpoint/2010/main" val="1814056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A7B383-B303-5C98-E909-548E51D98911}"/>
              </a:ext>
            </a:extLst>
          </p:cNvPr>
          <p:cNvSpPr>
            <a:spLocks noGrp="1"/>
          </p:cNvSpPr>
          <p:nvPr>
            <p:ph type="title"/>
          </p:nvPr>
        </p:nvSpPr>
        <p:spPr/>
        <p:txBody>
          <a:bodyPr/>
          <a:lstStyle/>
          <a:p>
            <a:br>
              <a:rPr lang="en-US" dirty="0"/>
            </a:br>
            <a:r>
              <a:rPr lang="en-US" sz="8000" b="1" dirty="0"/>
              <a:t>1)</a:t>
            </a:r>
          </a:p>
        </p:txBody>
      </p:sp>
      <p:sp>
        <p:nvSpPr>
          <p:cNvPr id="6" name="Text Placeholder 5">
            <a:extLst>
              <a:ext uri="{FF2B5EF4-FFF2-40B4-BE49-F238E27FC236}">
                <a16:creationId xmlns:a16="http://schemas.microsoft.com/office/drawing/2014/main" id="{F3E41601-5947-203B-5DF2-CBC72BDC7979}"/>
              </a:ext>
            </a:extLst>
          </p:cNvPr>
          <p:cNvSpPr>
            <a:spLocks noGrp="1"/>
          </p:cNvSpPr>
          <p:nvPr>
            <p:ph type="body" sz="half" idx="2"/>
          </p:nvPr>
        </p:nvSpPr>
        <p:spPr/>
        <p:txBody>
          <a:bodyPr>
            <a:normAutofit fontScale="92500" lnSpcReduction="20000"/>
          </a:bodyPr>
          <a:lstStyle/>
          <a:p>
            <a:r>
              <a:rPr lang="en-GB" sz="6500" b="1" kern="100" dirty="0">
                <a:effectLst/>
                <a:latin typeface="Aptos" panose="020B0004020202020204" pitchFamily="34" charset="0"/>
                <a:ea typeface="Aptos" panose="020B0004020202020204" pitchFamily="34" charset="0"/>
                <a:cs typeface="Times New Roman" panose="02020603050405020304" pitchFamily="18" charset="0"/>
              </a:rPr>
              <a:t>The Rhema word.</a:t>
            </a:r>
            <a:endParaRPr lang="en-GB" sz="65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1026" name="Picture 2" descr="God's Word: Logos or Rhema? • New Covenant Life">
            <a:extLst>
              <a:ext uri="{FF2B5EF4-FFF2-40B4-BE49-F238E27FC236}">
                <a16:creationId xmlns:a16="http://schemas.microsoft.com/office/drawing/2014/main" id="{75433269-9F7D-DA13-0646-4BEF7712C327}"/>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6822" r="168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78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E0F25B-6BDF-8288-2459-5FD12590EC96}"/>
              </a:ext>
            </a:extLst>
          </p:cNvPr>
          <p:cNvSpPr>
            <a:spLocks noGrp="1"/>
          </p:cNvSpPr>
          <p:nvPr>
            <p:ph type="ctrTitle"/>
          </p:nvPr>
        </p:nvSpPr>
        <p:spPr>
          <a:xfrm>
            <a:off x="1915128" y="1788453"/>
            <a:ext cx="8361229" cy="3130787"/>
          </a:xfrm>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Jesus answered, “It is written: ‘Man shall not live on bread alone, but on every word that comes from the mouth of God.’</a:t>
            </a:r>
            <a:endParaRPr lang="en-US" sz="4400" dirty="0"/>
          </a:p>
        </p:txBody>
      </p:sp>
      <p:sp>
        <p:nvSpPr>
          <p:cNvPr id="8" name="Subtitle 7">
            <a:extLst>
              <a:ext uri="{FF2B5EF4-FFF2-40B4-BE49-F238E27FC236}">
                <a16:creationId xmlns:a16="http://schemas.microsoft.com/office/drawing/2014/main" id="{FD1F2994-B9D8-6AF4-0963-DBC417090AD1}"/>
              </a:ext>
            </a:extLst>
          </p:cNvPr>
          <p:cNvSpPr>
            <a:spLocks noGrp="1"/>
          </p:cNvSpPr>
          <p:nvPr>
            <p:ph type="subTitle" idx="1"/>
          </p:nvPr>
        </p:nvSpPr>
        <p:spPr>
          <a:xfrm>
            <a:off x="8206450" y="5023413"/>
            <a:ext cx="2696901" cy="590309"/>
          </a:xfrm>
        </p:spPr>
        <p:txBody>
          <a:bodyPr>
            <a:normAutofit fontScale="70000" lnSpcReduction="20000"/>
          </a:bodyPr>
          <a:lstStyle/>
          <a:p>
            <a:r>
              <a:rPr lang="en-GB" sz="2400" b="1" kern="100" dirty="0">
                <a:effectLst/>
                <a:latin typeface="Aptos" panose="020B0004020202020204" pitchFamily="34" charset="0"/>
                <a:ea typeface="Aptos" panose="020B0004020202020204" pitchFamily="34" charset="0"/>
                <a:cs typeface="Times New Roman" panose="02020603050405020304" pitchFamily="18" charset="0"/>
              </a:rPr>
              <a:t>(Matthew 4:4)</a:t>
            </a:r>
            <a:br>
              <a:rPr lang="en-GB" sz="2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017713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D42C1-5B0F-EAEF-C8F7-500D77535591}"/>
              </a:ext>
            </a:extLst>
          </p:cNvPr>
          <p:cNvSpPr>
            <a:spLocks noGrp="1"/>
          </p:cNvSpPr>
          <p:nvPr>
            <p:ph type="title"/>
          </p:nvPr>
        </p:nvSpPr>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(Romans 10:17)</a:t>
            </a:r>
            <a:br>
              <a:rPr lang="en-GB" sz="4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4AE8B44-5240-30B3-70ED-F1004976F6CD}"/>
              </a:ext>
            </a:extLst>
          </p:cNvPr>
          <p:cNvSpPr>
            <a:spLocks noGrp="1"/>
          </p:cNvSpPr>
          <p:nvPr>
            <p:ph idx="1"/>
          </p:nvPr>
        </p:nvSpPr>
        <p:spPr/>
        <p:txBody>
          <a:bodyPr>
            <a:noAutofit/>
          </a:bodyPr>
          <a:lstStyle/>
          <a:p>
            <a:pPr marL="0" indent="0">
              <a:buNone/>
            </a:pPr>
            <a:r>
              <a:rPr lang="en-GB" sz="4800" b="1" kern="100" dirty="0">
                <a:effectLst/>
                <a:latin typeface="Aptos" panose="020B0004020202020204" pitchFamily="34" charset="0"/>
                <a:ea typeface="Aptos" panose="020B0004020202020204" pitchFamily="34" charset="0"/>
                <a:cs typeface="Times New Roman" panose="02020603050405020304" pitchFamily="18" charset="0"/>
              </a:rPr>
              <a:t>Consequently, faith comes from hearing the message, and the message is heard through the word about Christ. </a:t>
            </a:r>
            <a:endParaRPr lang="en-US" sz="4800" dirty="0"/>
          </a:p>
        </p:txBody>
      </p:sp>
    </p:spTree>
    <p:extLst>
      <p:ext uri="{BB962C8B-B14F-4D97-AF65-F5344CB8AC3E}">
        <p14:creationId xmlns:p14="http://schemas.microsoft.com/office/powerpoint/2010/main" val="1066724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AF16-0E22-C11C-22A5-F29201C4D1A4}"/>
              </a:ext>
            </a:extLst>
          </p:cNvPr>
          <p:cNvSpPr>
            <a:spLocks noGrp="1"/>
          </p:cNvSpPr>
          <p:nvPr>
            <p:ph type="title"/>
          </p:nvPr>
        </p:nvSpPr>
        <p:spPr/>
        <p:txBody>
          <a:bodyPr/>
          <a:lstStyle/>
          <a:p>
            <a:r>
              <a:rPr lang="en-GB" sz="4400" b="1" dirty="0">
                <a:effectLst/>
                <a:latin typeface="Aptos" panose="020B0004020202020204" pitchFamily="34" charset="0"/>
                <a:ea typeface="Aptos" panose="020B0004020202020204" pitchFamily="34" charset="0"/>
                <a:cs typeface="Times New Roman" panose="02020603050405020304" pitchFamily="18" charset="0"/>
              </a:rPr>
              <a:t>(John 6:63)</a:t>
            </a:r>
            <a:endParaRPr lang="en-US" dirty="0"/>
          </a:p>
        </p:txBody>
      </p:sp>
      <p:sp>
        <p:nvSpPr>
          <p:cNvPr id="3" name="Content Placeholder 2">
            <a:extLst>
              <a:ext uri="{FF2B5EF4-FFF2-40B4-BE49-F238E27FC236}">
                <a16:creationId xmlns:a16="http://schemas.microsoft.com/office/drawing/2014/main" id="{538F7A0D-110F-D85A-E17A-1A6F10B023A1}"/>
              </a:ext>
            </a:extLst>
          </p:cNvPr>
          <p:cNvSpPr>
            <a:spLocks noGrp="1"/>
          </p:cNvSpPr>
          <p:nvPr>
            <p:ph idx="1"/>
          </p:nvPr>
        </p:nvSpPr>
        <p:spPr/>
        <p:txBody>
          <a:bodyPr>
            <a:noAutofit/>
          </a:bodyPr>
          <a:lstStyle/>
          <a:p>
            <a:pPr marL="0" indent="0">
              <a:buNone/>
            </a:pPr>
            <a:r>
              <a:rPr lang="en-GB" sz="4800" b="1" dirty="0">
                <a:effectLst/>
                <a:latin typeface="Aptos" panose="020B0004020202020204" pitchFamily="34" charset="0"/>
                <a:ea typeface="Aptos" panose="020B0004020202020204" pitchFamily="34" charset="0"/>
                <a:cs typeface="Times New Roman" panose="02020603050405020304" pitchFamily="18" charset="0"/>
              </a:rPr>
              <a:t>The Spirit gives life; the flesh counts for nothing. The words I have spoken to you, they are full of the Spirit and life. </a:t>
            </a:r>
            <a:endParaRPr lang="en-US" sz="4800" dirty="0"/>
          </a:p>
        </p:txBody>
      </p:sp>
    </p:spTree>
    <p:extLst>
      <p:ext uri="{BB962C8B-B14F-4D97-AF65-F5344CB8AC3E}">
        <p14:creationId xmlns:p14="http://schemas.microsoft.com/office/powerpoint/2010/main" val="4151634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AF74E4-90E1-B81A-ABE8-3386C73B2927}"/>
              </a:ext>
            </a:extLst>
          </p:cNvPr>
          <p:cNvSpPr>
            <a:spLocks noGrp="1"/>
          </p:cNvSpPr>
          <p:nvPr>
            <p:ph type="title"/>
          </p:nvPr>
        </p:nvSpPr>
        <p:spPr/>
        <p:txBody>
          <a:bodyPr/>
          <a:lstStyle/>
          <a:p>
            <a:br>
              <a:rPr lang="en-US" dirty="0"/>
            </a:br>
            <a:r>
              <a:rPr lang="en-US" sz="8000" b="1" dirty="0"/>
              <a:t>2)</a:t>
            </a:r>
          </a:p>
        </p:txBody>
      </p:sp>
      <p:sp>
        <p:nvSpPr>
          <p:cNvPr id="6" name="Text Placeholder 5">
            <a:extLst>
              <a:ext uri="{FF2B5EF4-FFF2-40B4-BE49-F238E27FC236}">
                <a16:creationId xmlns:a16="http://schemas.microsoft.com/office/drawing/2014/main" id="{ACF9A0B8-DB2B-D06D-97D7-D7F26ECC0878}"/>
              </a:ext>
            </a:extLst>
          </p:cNvPr>
          <p:cNvSpPr>
            <a:spLocks noGrp="1"/>
          </p:cNvSpPr>
          <p:nvPr>
            <p:ph type="body" sz="half" idx="2"/>
          </p:nvPr>
        </p:nvSpPr>
        <p:spPr>
          <a:xfrm>
            <a:off x="723900" y="2855968"/>
            <a:ext cx="3855720" cy="3316232"/>
          </a:xfrm>
        </p:spPr>
        <p:txBody>
          <a:bodyPr>
            <a:noAutofit/>
          </a:bodyPr>
          <a:lstStyle/>
          <a:p>
            <a:r>
              <a:rPr lang="en-GB" sz="4800" b="1" dirty="0">
                <a:effectLst/>
                <a:latin typeface="Aptos" panose="020B0004020202020204" pitchFamily="34" charset="0"/>
                <a:ea typeface="Aptos" panose="020B0004020202020204" pitchFamily="34" charset="0"/>
                <a:cs typeface="Times New Roman" panose="02020603050405020304" pitchFamily="18" charset="0"/>
              </a:rPr>
              <a:t>A General promise and a specific one.</a:t>
            </a:r>
            <a:endParaRPr lang="en-US" sz="4800" dirty="0"/>
          </a:p>
        </p:txBody>
      </p:sp>
      <p:pic>
        <p:nvPicPr>
          <p:cNvPr id="2050" name="Picture 2" descr="The Bible">
            <a:extLst>
              <a:ext uri="{FF2B5EF4-FFF2-40B4-BE49-F238E27FC236}">
                <a16:creationId xmlns:a16="http://schemas.microsoft.com/office/drawing/2014/main" id="{033DC1CA-B78B-17A9-4B6A-0CF5B60C6F2D}"/>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2822" r="228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387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B3B949-BD7C-7753-27BD-27457B800B95}"/>
              </a:ext>
            </a:extLst>
          </p:cNvPr>
          <p:cNvSpPr>
            <a:spLocks noGrp="1"/>
          </p:cNvSpPr>
          <p:nvPr>
            <p:ph type="title"/>
          </p:nvPr>
        </p:nvSpPr>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(Genesis 3:15)</a:t>
            </a:r>
            <a:br>
              <a:rPr lang="en-GB" sz="4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8" name="Content Placeholder 7">
            <a:extLst>
              <a:ext uri="{FF2B5EF4-FFF2-40B4-BE49-F238E27FC236}">
                <a16:creationId xmlns:a16="http://schemas.microsoft.com/office/drawing/2014/main" id="{93AED55C-DE73-127F-D521-B2156C2932B2}"/>
              </a:ext>
            </a:extLst>
          </p:cNvPr>
          <p:cNvSpPr>
            <a:spLocks noGrp="1"/>
          </p:cNvSpPr>
          <p:nvPr>
            <p:ph idx="1"/>
          </p:nvPr>
        </p:nvSpPr>
        <p:spPr/>
        <p:txBody>
          <a:bodyPr/>
          <a:lstStyle/>
          <a:p>
            <a:pPr marL="0" indent="0">
              <a:buNone/>
            </a:pPr>
            <a:r>
              <a:rPr lang="en-GB" sz="4800" b="1" kern="100" dirty="0">
                <a:effectLst/>
                <a:latin typeface="Aptos" panose="020B0004020202020204" pitchFamily="34" charset="0"/>
                <a:ea typeface="Aptos" panose="020B0004020202020204" pitchFamily="34" charset="0"/>
                <a:cs typeface="Times New Roman" panose="02020603050405020304" pitchFamily="18" charset="0"/>
              </a:rPr>
              <a:t>And I will put enmity between you and the woman, and between your offspring and hers;</a:t>
            </a:r>
            <a:r>
              <a:rPr lang="en-GB" sz="4800" kern="100" dirty="0">
                <a:latin typeface="Aptos" panose="020B0004020202020204" pitchFamily="34" charset="0"/>
                <a:ea typeface="Aptos" panose="020B0004020202020204" pitchFamily="34" charset="0"/>
                <a:cs typeface="Times New Roman" panose="02020603050405020304" pitchFamily="18" charset="0"/>
              </a:rPr>
              <a:t> </a:t>
            </a:r>
            <a:r>
              <a:rPr lang="en-GB" sz="4800" b="1" kern="100" dirty="0">
                <a:effectLst/>
                <a:latin typeface="Aptos" panose="020B0004020202020204" pitchFamily="34" charset="0"/>
                <a:ea typeface="Aptos" panose="020B0004020202020204" pitchFamily="34" charset="0"/>
                <a:cs typeface="Times New Roman" panose="02020603050405020304" pitchFamily="18" charset="0"/>
              </a:rPr>
              <a:t>he will crush your head,</a:t>
            </a:r>
            <a:r>
              <a:rPr lang="en-GB" sz="4800" kern="100" dirty="0">
                <a:latin typeface="Aptos" panose="020B0004020202020204" pitchFamily="34" charset="0"/>
                <a:ea typeface="Aptos" panose="020B0004020202020204" pitchFamily="34" charset="0"/>
                <a:cs typeface="Times New Roman" panose="02020603050405020304" pitchFamily="18" charset="0"/>
              </a:rPr>
              <a:t> </a:t>
            </a:r>
            <a:r>
              <a:rPr lang="en-GB" sz="4800" b="1" kern="100" dirty="0">
                <a:effectLst/>
                <a:latin typeface="Aptos" panose="020B0004020202020204" pitchFamily="34" charset="0"/>
                <a:ea typeface="Aptos" panose="020B0004020202020204" pitchFamily="34" charset="0"/>
                <a:cs typeface="Times New Roman" panose="02020603050405020304" pitchFamily="18" charset="0"/>
              </a:rPr>
              <a:t>and you will strike his heel. </a:t>
            </a:r>
            <a:endParaRPr lang="en-GB" sz="4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4393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7F0D4C-9FB2-F0C8-81CB-95B9C5F6D4AD}"/>
              </a:ext>
            </a:extLst>
          </p:cNvPr>
          <p:cNvSpPr>
            <a:spLocks noGrp="1"/>
          </p:cNvSpPr>
          <p:nvPr>
            <p:ph type="ctrTitle"/>
          </p:nvPr>
        </p:nvSpPr>
        <p:spPr>
          <a:xfrm>
            <a:off x="1915128" y="1788454"/>
            <a:ext cx="8361229" cy="3096062"/>
          </a:xfrm>
        </p:spPr>
        <p:txBody>
          <a:bodyPr/>
          <a:lstStyle/>
          <a:p>
            <a:r>
              <a:rPr lang="en-GB" sz="4000" b="1" dirty="0">
                <a:effectLst/>
                <a:latin typeface="Aptos" panose="020B0004020202020204" pitchFamily="34" charset="0"/>
                <a:ea typeface="Aptos" panose="020B0004020202020204" pitchFamily="34" charset="0"/>
                <a:cs typeface="Times New Roman" panose="02020603050405020304" pitchFamily="18" charset="0"/>
              </a:rPr>
              <a:t>Therefore the Lord himself will give you a sign: The virgin will conceive and give birth to a son and will call him Immanuel. </a:t>
            </a:r>
            <a:endParaRPr lang="en-US" sz="4000" dirty="0"/>
          </a:p>
        </p:txBody>
      </p:sp>
      <p:sp>
        <p:nvSpPr>
          <p:cNvPr id="5" name="Subtitle 4">
            <a:extLst>
              <a:ext uri="{FF2B5EF4-FFF2-40B4-BE49-F238E27FC236}">
                <a16:creationId xmlns:a16="http://schemas.microsoft.com/office/drawing/2014/main" id="{D1A655B3-1B0E-8D06-1AEB-C0D2361E9752}"/>
              </a:ext>
            </a:extLst>
          </p:cNvPr>
          <p:cNvSpPr>
            <a:spLocks noGrp="1"/>
          </p:cNvSpPr>
          <p:nvPr>
            <p:ph type="subTitle" idx="1"/>
          </p:nvPr>
        </p:nvSpPr>
        <p:spPr>
          <a:xfrm>
            <a:off x="8160152" y="4884516"/>
            <a:ext cx="2743200" cy="729206"/>
          </a:xfrm>
        </p:spPr>
        <p:txBody>
          <a:bodyPr/>
          <a:lstStyle/>
          <a:p>
            <a:r>
              <a:rPr lang="en-GB" sz="2400" b="1" dirty="0">
                <a:effectLst/>
                <a:latin typeface="Aptos" panose="020B0004020202020204" pitchFamily="34" charset="0"/>
                <a:ea typeface="Aptos" panose="020B0004020202020204" pitchFamily="34" charset="0"/>
                <a:cs typeface="Times New Roman" panose="02020603050405020304" pitchFamily="18" charset="0"/>
              </a:rPr>
              <a:t>(Isaiah 7:14)</a:t>
            </a:r>
            <a:endParaRPr lang="en-US" dirty="0"/>
          </a:p>
        </p:txBody>
      </p:sp>
    </p:spTree>
    <p:extLst>
      <p:ext uri="{BB962C8B-B14F-4D97-AF65-F5344CB8AC3E}">
        <p14:creationId xmlns:p14="http://schemas.microsoft.com/office/powerpoint/2010/main" val="2370000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7149-6245-C2E0-9728-3431BCDC3E46}"/>
              </a:ext>
            </a:extLst>
          </p:cNvPr>
          <p:cNvSpPr>
            <a:spLocks noGrp="1"/>
          </p:cNvSpPr>
          <p:nvPr>
            <p:ph type="title"/>
          </p:nvPr>
        </p:nvSpPr>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(Luke 1:30-31)</a:t>
            </a:r>
            <a:endParaRPr lang="en-US" dirty="0"/>
          </a:p>
        </p:txBody>
      </p:sp>
      <p:sp>
        <p:nvSpPr>
          <p:cNvPr id="3" name="Content Placeholder 2">
            <a:extLst>
              <a:ext uri="{FF2B5EF4-FFF2-40B4-BE49-F238E27FC236}">
                <a16:creationId xmlns:a16="http://schemas.microsoft.com/office/drawing/2014/main" id="{059A9A3C-91B7-6DBB-8C5F-131AF4550020}"/>
              </a:ext>
            </a:extLst>
          </p:cNvPr>
          <p:cNvSpPr>
            <a:spLocks noGrp="1"/>
          </p:cNvSpPr>
          <p:nvPr>
            <p:ph idx="1"/>
          </p:nvPr>
        </p:nvSpPr>
        <p:spPr/>
        <p:txBody>
          <a:bodyPr/>
          <a:lstStyle/>
          <a:p>
            <a:pPr marL="0" indent="0">
              <a:buNone/>
            </a:pPr>
            <a:r>
              <a:rPr lang="en-GB" sz="4000" b="1" kern="100" dirty="0">
                <a:effectLst/>
                <a:latin typeface="Aptos" panose="020B0004020202020204" pitchFamily="34" charset="0"/>
                <a:ea typeface="Aptos" panose="020B0004020202020204" pitchFamily="34" charset="0"/>
                <a:cs typeface="Times New Roman" panose="02020603050405020304" pitchFamily="18" charset="0"/>
              </a:rPr>
              <a:t>But the angel said to her, “Do not be afraid, Mary; you have found favour with God. 31 You will conceive and give birth to a son, and you are to call him Jesus.</a:t>
            </a:r>
            <a:endParaRPr lang="en-GB" sz="4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24249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7AFBFE-345A-0CE7-89EF-FBF4FCD3C0B3}"/>
              </a:ext>
            </a:extLst>
          </p:cNvPr>
          <p:cNvSpPr>
            <a:spLocks noGrp="1"/>
          </p:cNvSpPr>
          <p:nvPr>
            <p:ph type="title"/>
          </p:nvPr>
        </p:nvSpPr>
        <p:spPr/>
        <p:txBody>
          <a:bodyPr/>
          <a:lstStyle/>
          <a:p>
            <a:br>
              <a:rPr lang="en-US" dirty="0"/>
            </a:br>
            <a:r>
              <a:rPr lang="en-US" sz="8000" b="1" dirty="0"/>
              <a:t>3)</a:t>
            </a:r>
          </a:p>
        </p:txBody>
      </p:sp>
      <p:sp>
        <p:nvSpPr>
          <p:cNvPr id="6" name="Text Placeholder 5">
            <a:extLst>
              <a:ext uri="{FF2B5EF4-FFF2-40B4-BE49-F238E27FC236}">
                <a16:creationId xmlns:a16="http://schemas.microsoft.com/office/drawing/2014/main" id="{01E11772-A59E-105D-30D1-90A802355EB8}"/>
              </a:ext>
            </a:extLst>
          </p:cNvPr>
          <p:cNvSpPr>
            <a:spLocks noGrp="1"/>
          </p:cNvSpPr>
          <p:nvPr>
            <p:ph type="body" sz="half" idx="2"/>
          </p:nvPr>
        </p:nvSpPr>
        <p:spPr/>
        <p:txBody>
          <a:bodyPr>
            <a:normAutofit fontScale="92500" lnSpcReduction="10000"/>
          </a:bodyPr>
          <a:lstStyle/>
          <a:p>
            <a:r>
              <a:rPr lang="en-GB" sz="6000" b="1" kern="100" dirty="0">
                <a:latin typeface="Aptos" panose="020B0004020202020204" pitchFamily="34" charset="0"/>
                <a:ea typeface="Aptos" panose="020B0004020202020204" pitchFamily="34" charset="0"/>
                <a:cs typeface="Times New Roman" panose="02020603050405020304" pitchFamily="18" charset="0"/>
              </a:rPr>
              <a:t>Your</a:t>
            </a:r>
            <a:r>
              <a:rPr lang="en-GB" sz="6000" b="1" kern="100" dirty="0">
                <a:effectLst/>
                <a:latin typeface="Aptos" panose="020B0004020202020204" pitchFamily="34" charset="0"/>
                <a:ea typeface="Aptos" panose="020B0004020202020204" pitchFamily="34" charset="0"/>
                <a:cs typeface="Times New Roman" panose="02020603050405020304" pitchFamily="18" charset="0"/>
              </a:rPr>
              <a:t> Rhema word.</a:t>
            </a:r>
            <a:endParaRPr lang="en-GB" sz="6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3074" name="Picture 2">
            <a:extLst>
              <a:ext uri="{FF2B5EF4-FFF2-40B4-BE49-F238E27FC236}">
                <a16:creationId xmlns:a16="http://schemas.microsoft.com/office/drawing/2014/main" id="{2E9AB549-F0C1-3952-30B3-815B253040F4}"/>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0868" r="2086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20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B756383-B2B8-3BF1-BBAB-655DD5F6ADCE}"/>
              </a:ext>
            </a:extLst>
          </p:cNvPr>
          <p:cNvSpPr>
            <a:spLocks noGrp="1"/>
          </p:cNvSpPr>
          <p:nvPr>
            <p:ph type="title"/>
          </p:nvPr>
        </p:nvSpPr>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(Hebrews 8:5-7)</a:t>
            </a:r>
            <a:br>
              <a:rPr lang="en-GB" sz="4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7" name="Content Placeholder 6">
            <a:extLst>
              <a:ext uri="{FF2B5EF4-FFF2-40B4-BE49-F238E27FC236}">
                <a16:creationId xmlns:a16="http://schemas.microsoft.com/office/drawing/2014/main" id="{9D0C6FB2-3006-DAD8-C9A7-2435BA5ED9C0}"/>
              </a:ext>
            </a:extLst>
          </p:cNvPr>
          <p:cNvSpPr>
            <a:spLocks noGrp="1"/>
          </p:cNvSpPr>
          <p:nvPr>
            <p:ph idx="1"/>
          </p:nvPr>
        </p:nvSpPr>
        <p:spPr>
          <a:xfrm>
            <a:off x="1371600" y="2286000"/>
            <a:ext cx="9601200" cy="4114800"/>
          </a:xfrm>
        </p:spPr>
        <p:txBody>
          <a:bodyPr>
            <a:noAutofit/>
          </a:bodyPr>
          <a:lstStyle/>
          <a:p>
            <a:pPr marL="0" indent="0">
              <a:buNone/>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They serve at a sanctuary that is a copy and shadow of what is in heaven. This is why Moses was warned when he was about to build the tabernacle: “See to it that you make everything according to the pattern shown you on the mountain.” 6 But in fact the ministry Jesus has received is as superior to theirs as the covenant of which he is mediator is superior to the old one, since the new covenant is established on better promises. For if there had been nothing wrong with that first covenant, no place would have been sought for another. </a:t>
            </a:r>
            <a:endParaRPr lang="en-US" sz="2800" dirty="0"/>
          </a:p>
        </p:txBody>
      </p:sp>
    </p:spTree>
    <p:extLst>
      <p:ext uri="{BB962C8B-B14F-4D97-AF65-F5344CB8AC3E}">
        <p14:creationId xmlns:p14="http://schemas.microsoft.com/office/powerpoint/2010/main" val="89789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F7DB-A265-587B-8D05-BE710BB47F0C}"/>
              </a:ext>
            </a:extLst>
          </p:cNvPr>
          <p:cNvSpPr>
            <a:spLocks noGrp="1"/>
          </p:cNvSpPr>
          <p:nvPr>
            <p:ph type="title"/>
          </p:nvPr>
        </p:nvSpPr>
        <p:spPr/>
        <p:txBody>
          <a:bodyPr/>
          <a:lstStyle/>
          <a:p>
            <a:r>
              <a:rPr lang="en-GB" sz="4400" b="1" kern="100" dirty="0">
                <a:effectLst/>
                <a:latin typeface="Aptos" panose="020B0004020202020204" pitchFamily="34" charset="0"/>
                <a:ea typeface="Aptos" panose="020B0004020202020204" pitchFamily="34" charset="0"/>
                <a:cs typeface="Times New Roman" panose="02020603050405020304" pitchFamily="18" charset="0"/>
              </a:rPr>
              <a:t>(Proverbs 4:20-23)</a:t>
            </a:r>
            <a:endParaRPr lang="en-US" dirty="0"/>
          </a:p>
        </p:txBody>
      </p:sp>
      <p:sp>
        <p:nvSpPr>
          <p:cNvPr id="3" name="Content Placeholder 2">
            <a:extLst>
              <a:ext uri="{FF2B5EF4-FFF2-40B4-BE49-F238E27FC236}">
                <a16:creationId xmlns:a16="http://schemas.microsoft.com/office/drawing/2014/main" id="{271D2F51-0BCE-AC70-F214-8E0E1D47FF8B}"/>
              </a:ext>
            </a:extLst>
          </p:cNvPr>
          <p:cNvSpPr>
            <a:spLocks noGrp="1"/>
          </p:cNvSpPr>
          <p:nvPr>
            <p:ph idx="1"/>
          </p:nvPr>
        </p:nvSpPr>
        <p:spPr>
          <a:xfrm>
            <a:off x="1371600" y="2285999"/>
            <a:ext cx="9601200" cy="3732835"/>
          </a:xfrm>
        </p:spPr>
        <p:txBody>
          <a:bodyPr>
            <a:noAutofit/>
          </a:bodyPr>
          <a:lstStyle/>
          <a:p>
            <a:r>
              <a:rPr lang="en-GB" sz="3600" b="1" kern="100" dirty="0">
                <a:effectLst/>
                <a:latin typeface="Aptos" panose="020B0004020202020204" pitchFamily="34" charset="0"/>
                <a:ea typeface="Aptos" panose="020B0004020202020204" pitchFamily="34" charset="0"/>
                <a:cs typeface="Times New Roman" panose="02020603050405020304" pitchFamily="18" charset="0"/>
              </a:rPr>
              <a:t>My son, pay attention to what I say; turn your ear to my words.</a:t>
            </a:r>
            <a:r>
              <a:rPr lang="en-GB" sz="3600" kern="100" dirty="0">
                <a:latin typeface="Aptos" panose="020B0004020202020204" pitchFamily="34" charset="0"/>
                <a:ea typeface="Aptos" panose="020B0004020202020204" pitchFamily="34" charset="0"/>
                <a:cs typeface="Times New Roman" panose="02020603050405020304" pitchFamily="18" charset="0"/>
              </a:rPr>
              <a:t> </a:t>
            </a:r>
            <a:r>
              <a:rPr lang="en-GB" sz="3600" b="1" dirty="0">
                <a:effectLst/>
                <a:latin typeface="Aptos" panose="020B0004020202020204" pitchFamily="34" charset="0"/>
                <a:ea typeface="Aptos" panose="020B0004020202020204" pitchFamily="34" charset="0"/>
                <a:cs typeface="Times New Roman" panose="02020603050405020304" pitchFamily="18" charset="0"/>
              </a:rPr>
              <a:t>Do not let them out of your sight, keep them within your heart; 22 for they are life to those who find them and health to one’s whole body. 23 Above all else, guard your heart, for everything you do flows from it. </a:t>
            </a:r>
            <a:endParaRPr lang="en-US" sz="3600" dirty="0"/>
          </a:p>
        </p:txBody>
      </p:sp>
    </p:spTree>
    <p:extLst>
      <p:ext uri="{BB962C8B-B14F-4D97-AF65-F5344CB8AC3E}">
        <p14:creationId xmlns:p14="http://schemas.microsoft.com/office/powerpoint/2010/main" val="3207439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5E0431-B3FA-C5B0-5AF3-871D68E69F6D}"/>
              </a:ext>
            </a:extLst>
          </p:cNvPr>
          <p:cNvSpPr>
            <a:spLocks noGrp="1"/>
          </p:cNvSpPr>
          <p:nvPr>
            <p:ph type="title"/>
          </p:nvPr>
        </p:nvSpPr>
        <p:spPr>
          <a:xfrm>
            <a:off x="1371600" y="685800"/>
            <a:ext cx="9601200" cy="5205714"/>
          </a:xfrm>
        </p:spPr>
        <p:txBody>
          <a:bodyPr/>
          <a:lstStyle/>
          <a:p>
            <a:br>
              <a:rPr lang="en-GB" sz="6000" kern="100" dirty="0">
                <a:effectLst/>
                <a:latin typeface="Aptos" panose="020B0004020202020204" pitchFamily="34" charset="0"/>
                <a:ea typeface="Aptos" panose="020B0004020202020204" pitchFamily="34" charset="0"/>
                <a:cs typeface="Times New Roman" panose="02020603050405020304" pitchFamily="18" charset="0"/>
              </a:rPr>
            </a:br>
            <a:br>
              <a:rPr lang="en-GB" sz="6000" kern="100" dirty="0">
                <a:effectLst/>
                <a:latin typeface="Aptos" panose="020B0004020202020204" pitchFamily="34" charset="0"/>
                <a:ea typeface="Aptos" panose="020B0004020202020204" pitchFamily="34" charset="0"/>
                <a:cs typeface="Times New Roman" panose="02020603050405020304" pitchFamily="18" charset="0"/>
              </a:rPr>
            </a:br>
            <a:r>
              <a:rPr lang="en-GB" sz="8000" b="1" kern="100" dirty="0">
                <a:effectLst/>
                <a:latin typeface="Aptos" panose="020B0004020202020204" pitchFamily="34" charset="0"/>
                <a:ea typeface="Aptos" panose="020B0004020202020204" pitchFamily="34" charset="0"/>
                <a:cs typeface="Times New Roman" panose="02020603050405020304" pitchFamily="18" charset="0"/>
              </a:rPr>
              <a:t>Do you have a word from God?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126799589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13</TotalTime>
  <Words>429</Words>
  <Application>Microsoft Macintosh PowerPoint</Application>
  <PresentationFormat>Widescreen</PresentationFormat>
  <Paragraphs>25</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Franklin Gothic Book</vt:lpstr>
      <vt:lpstr>Crop</vt:lpstr>
      <vt:lpstr>The Rhema word</vt:lpstr>
      <vt:lpstr> 1)</vt:lpstr>
      <vt:lpstr>Jesus answered, “It is written: ‘Man shall not live on bread alone, but on every word that comes from the mouth of God.’</vt:lpstr>
      <vt:lpstr>(Romans 10:17) </vt:lpstr>
      <vt:lpstr>(John 6:63)</vt:lpstr>
      <vt:lpstr> 2)</vt:lpstr>
      <vt:lpstr>(Genesis 3:15) </vt:lpstr>
      <vt:lpstr>Therefore the Lord himself will give you a sign: The virgin will conceive and give birth to a son and will call him Immanuel. </vt:lpstr>
      <vt:lpstr>(Luke 1:30-31)</vt:lpstr>
      <vt:lpstr> 3)</vt:lpstr>
      <vt:lpstr>(Hebrews 8:5-7) </vt:lpstr>
      <vt:lpstr>(Proverbs 4:20-23)</vt:lpstr>
      <vt:lpstr>  Do you have a word from God?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Antony fernandes</dc:creator>
  <cp:lastModifiedBy>Antony fernandes</cp:lastModifiedBy>
  <cp:revision>3</cp:revision>
  <dcterms:created xsi:type="dcterms:W3CDTF">2024-07-26T11:12:44Z</dcterms:created>
  <dcterms:modified xsi:type="dcterms:W3CDTF">2024-07-26T11:52:49Z</dcterms:modified>
</cp:coreProperties>
</file>